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5B554F8-3B8E-49F7-91E2-2CC7D5EB8CB7}">
  <a:tblStyle styleId="{05B554F8-3B8E-49F7-91E2-2CC7D5EB8CB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6.jpg"/><Relationship Id="rId9" Type="http://schemas.openxmlformats.org/officeDocument/2006/relationships/image" Target="../media/image1.jpg"/><Relationship Id="rId5" Type="http://schemas.openxmlformats.org/officeDocument/2006/relationships/image" Target="../media/image2.jpg"/><Relationship Id="rId6" Type="http://schemas.openxmlformats.org/officeDocument/2006/relationships/image" Target="../media/image5.jpg"/><Relationship Id="rId7" Type="http://schemas.openxmlformats.org/officeDocument/2006/relationships/image" Target="../media/image3.gif"/><Relationship Id="rId8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09600" y="1524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 Mole</a:t>
            </a:r>
            <a:endParaRPr/>
          </a:p>
        </p:txBody>
      </p:sp>
      <p:pic>
        <p:nvPicPr>
          <p:cNvPr descr="http://ts1.mm.bing.net/th?id=H.4697432321756344&amp;pid=1.7&amp;w=234&amp;h=155&amp;c=7&amp;rs=1" id="85" name="Google Shape;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3600" y="426243"/>
            <a:ext cx="2875935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ts1.mm.bing.net/th?id=H.4555389183395048&amp;pid=1.7" id="86" name="Google Shape;8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9000" y="1524000"/>
            <a:ext cx="2085975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ts4.mm.bing.net/th?id=H.4922071962683759&amp;pid=1.7&amp;w=124&amp;h=137&amp;c=7&amp;rs=1" id="87" name="Google Shape;87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0600" y="492485"/>
            <a:ext cx="1676816" cy="18526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ts2.mm.bing.net/th?id=H.4972731114981661&amp;pid=1.7&amp;w=214&amp;h=154&amp;c=7&amp;rs=1" id="88" name="Google Shape;88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37360" y="2403907"/>
            <a:ext cx="2514847" cy="18097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chem.uiuc.edu/webFunChem/atomicweights/avogadro.gif" id="89" name="Google Shape;89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67400" y="3109912"/>
            <a:ext cx="2781300" cy="10763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4.bp.blogspot.com/_-E6Wj5g2d6s/TMG4yzj9YRI/AAAAAAAAAF0/WoiRgwOh2v8/s1600/avogadro.jpeg" id="90" name="Google Shape;90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477000" y="4502151"/>
            <a:ext cx="2038350" cy="21694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blog.science-matters.org/wp-content/uploads/2011/12/AVNumber.jpg" id="91" name="Google Shape;91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81000" y="4800600"/>
            <a:ext cx="4019550" cy="1757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Molar Mass Problems</a:t>
            </a:r>
            <a:endParaRPr/>
          </a:p>
        </p:txBody>
      </p:sp>
      <p:graphicFrame>
        <p:nvGraphicFramePr>
          <p:cNvPr id="155" name="Google Shape;155;p22"/>
          <p:cNvGraphicFramePr/>
          <p:nvPr/>
        </p:nvGraphicFramePr>
        <p:xfrm>
          <a:off x="228600" y="990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{05B554F8-3B8E-49F7-91E2-2CC7D5EB8CB7}</a:tableStyleId>
              </a:tblPr>
              <a:tblGrid>
                <a:gridCol w="4365725"/>
                <a:gridCol w="4321075"/>
              </a:tblGrid>
              <a:tr h="270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/>
                        <a:t>AlCl</a:t>
                      </a:r>
                      <a:r>
                        <a:rPr baseline="-25000" lang="en-US" sz="2400" u="none" cap="none" strike="noStrike"/>
                        <a:t>3</a:t>
                      </a:r>
                      <a:endParaRPr sz="2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/>
                        <a:t>TeF</a:t>
                      </a:r>
                      <a:r>
                        <a:rPr baseline="-25000" lang="en-US" sz="2400" u="none" cap="none" strike="noStrike"/>
                        <a:t>4</a:t>
                      </a:r>
                      <a:endParaRPr sz="2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1623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270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/>
                        <a:t>Ba(SCN)</a:t>
                      </a:r>
                      <a:r>
                        <a:rPr baseline="-25000" lang="en-US" sz="2400" u="none" cap="none" strike="noStrike"/>
                        <a:t>2</a:t>
                      </a:r>
                      <a:endParaRPr sz="2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/>
                        <a:t>NH</a:t>
                      </a:r>
                      <a:r>
                        <a:rPr baseline="-25000" lang="en-US" sz="2400" u="none" cap="none" strike="noStrike"/>
                        <a:t>4</a:t>
                      </a:r>
                      <a:r>
                        <a:rPr lang="en-US" sz="2400" u="none" cap="none" strike="noStrike"/>
                        <a:t>Cl</a:t>
                      </a:r>
                      <a:endParaRPr sz="2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1623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270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/>
                        <a:t>Fe(OH)</a:t>
                      </a:r>
                      <a:r>
                        <a:rPr baseline="-25000" lang="en-US" sz="2400" u="none" cap="none" strike="noStrike"/>
                        <a:t>3</a:t>
                      </a:r>
                      <a:endParaRPr sz="2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/>
                        <a:t>K</a:t>
                      </a:r>
                      <a:r>
                        <a:rPr baseline="-25000" lang="en-US" sz="2400" u="none" cap="none" strike="noStrike"/>
                        <a:t>2</a:t>
                      </a:r>
                      <a:r>
                        <a:rPr lang="en-US" sz="2400" u="none" cap="none" strike="noStrike"/>
                        <a:t>O</a:t>
                      </a:r>
                      <a:endParaRPr sz="2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1352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Google Shape;160;p23"/>
          <p:cNvGraphicFramePr/>
          <p:nvPr/>
        </p:nvGraphicFramePr>
        <p:xfrm>
          <a:off x="32326" y="-3694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{05B554F8-3B8E-49F7-91E2-2CC7D5EB8CB7}</a:tableStyleId>
              </a:tblPr>
              <a:tblGrid>
                <a:gridCol w="4579250"/>
                <a:gridCol w="4532425"/>
              </a:tblGrid>
              <a:tr h="340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SnCrO</a:t>
                      </a:r>
                      <a:r>
                        <a:rPr baseline="-25000" lang="en-US" sz="2000" u="none" cap="none" strike="noStrike"/>
                        <a:t>4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(NH</a:t>
                      </a:r>
                      <a:r>
                        <a:rPr baseline="-25000" lang="en-US" sz="2000" u="none" cap="none" strike="noStrike"/>
                        <a:t>4</a:t>
                      </a:r>
                      <a:r>
                        <a:rPr lang="en-US" sz="2000" u="none" cap="none" strike="noStrike"/>
                        <a:t>)</a:t>
                      </a:r>
                      <a:r>
                        <a:rPr baseline="-25000" lang="en-US" sz="2000" u="none" cap="none" strike="noStrike"/>
                        <a:t>3</a:t>
                      </a:r>
                      <a:r>
                        <a:rPr lang="en-US" sz="2000" u="none" cap="none" strike="noStrike"/>
                        <a:t>PO</a:t>
                      </a:r>
                      <a:r>
                        <a:rPr baseline="-25000" lang="en-US" sz="2000" u="none" cap="none" strike="noStrike"/>
                        <a:t>4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1704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340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NaHSO</a:t>
                      </a:r>
                      <a:r>
                        <a:rPr baseline="-25000" lang="en-US" sz="2000" u="none" cap="none" strike="noStrike"/>
                        <a:t>4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CO</a:t>
                      </a:r>
                      <a:r>
                        <a:rPr baseline="-25000" lang="en-US" sz="2000" u="none" cap="none" strike="noStrike"/>
                        <a:t>3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2045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340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Ca(NO</a:t>
                      </a:r>
                      <a:r>
                        <a:rPr baseline="-25000" lang="en-US" sz="1800" u="none" cap="none" strike="noStrike"/>
                        <a:t>3</a:t>
                      </a:r>
                      <a:r>
                        <a:rPr lang="en-US" sz="1800" u="none" cap="none" strike="noStrike"/>
                        <a:t>)</a:t>
                      </a:r>
                      <a:r>
                        <a:rPr baseline="-25000" lang="en-US" sz="1800" u="none" cap="none" strike="noStrike"/>
                        <a:t>2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Pb(ClO</a:t>
                      </a:r>
                      <a:r>
                        <a:rPr baseline="-25000" lang="en-US" sz="1800" u="none" cap="none" strike="noStrike"/>
                        <a:t>2</a:t>
                      </a:r>
                      <a:r>
                        <a:rPr lang="en-US" sz="1800" u="none" cap="none" strike="noStrike"/>
                        <a:t>)</a:t>
                      </a:r>
                      <a:r>
                        <a:rPr baseline="-25000" lang="en-US" sz="1800" u="none" cap="none" strike="noStrike"/>
                        <a:t>2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2045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Fractions of moles</a:t>
            </a:r>
            <a:endParaRPr/>
          </a:p>
        </p:txBody>
      </p:sp>
      <p:sp>
        <p:nvSpPr>
          <p:cNvPr id="166" name="Google Shape;166;p24"/>
          <p:cNvSpPr txBox="1"/>
          <p:nvPr>
            <p:ph idx="1" type="body"/>
          </p:nvPr>
        </p:nvSpPr>
        <p:spPr>
          <a:xfrm>
            <a:off x="457200" y="1295400"/>
            <a:ext cx="82296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 practice, chemists rarely work with exactly one mole. The following equation (Table T) is used:</a:t>
            </a:r>
            <a:endParaRPr/>
          </a:p>
        </p:txBody>
      </p:sp>
      <p:pic>
        <p:nvPicPr>
          <p:cNvPr id="167" name="Google Shape;16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971800"/>
            <a:ext cx="9144000" cy="1064712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4"/>
          <p:cNvSpPr txBox="1"/>
          <p:nvPr/>
        </p:nvSpPr>
        <p:spPr>
          <a:xfrm>
            <a:off x="762000" y="4191000"/>
            <a:ext cx="8001000" cy="2985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mass of a reagent is measured on a balance.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calculate moles, you have to first calculate the gram formula mass of the compound.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Dividing the mass of the compound by the molar mass (GFM) yields moles.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10647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4" name="Google Shape;174;p25"/>
          <p:cNvGraphicFramePr/>
          <p:nvPr/>
        </p:nvGraphicFramePr>
        <p:xfrm>
          <a:off x="0" y="108780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{05B554F8-3B8E-49F7-91E2-2CC7D5EB8CB7}</a:tableStyleId>
              </a:tblPr>
              <a:tblGrid>
                <a:gridCol w="4580800"/>
                <a:gridCol w="4487000"/>
              </a:tblGrid>
              <a:tr h="406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32.0 grams O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34.2 grams NH</a:t>
                      </a:r>
                      <a:r>
                        <a:rPr baseline="-25000" lang="en-US" sz="2000" u="none" cap="none" strike="noStrike"/>
                        <a:t>3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2440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406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1.00 gram NaCl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14.0 grams N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  <a:tr h="2440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E5B8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" name="Google Shape;179;p26"/>
          <p:cNvGraphicFramePr/>
          <p:nvPr/>
        </p:nvGraphicFramePr>
        <p:xfrm>
          <a:off x="0" y="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{05B554F8-3B8E-49F7-91E2-2CC7D5EB8CB7}</a:tableStyleId>
              </a:tblPr>
              <a:tblGrid>
                <a:gridCol w="4619300"/>
                <a:gridCol w="4524700"/>
              </a:tblGrid>
              <a:tr h="26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20.00 grams KOH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26.0 grams Ca(ClO</a:t>
                      </a:r>
                      <a:r>
                        <a:rPr baseline="-25000" lang="en-US" sz="1800" u="none" cap="none" strike="noStrike"/>
                        <a:t>4</a:t>
                      </a:r>
                      <a:r>
                        <a:rPr lang="en-US" sz="1800" u="none" cap="none" strike="noStrike"/>
                        <a:t>)</a:t>
                      </a:r>
                      <a:r>
                        <a:rPr baseline="-25000" lang="en-US" sz="1800" u="none" cap="none" strike="noStrike"/>
                        <a:t>2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</a:tr>
              <a:tr h="1565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</a:tr>
              <a:tr h="26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2.50 grams Cr</a:t>
                      </a:r>
                      <a:r>
                        <a:rPr baseline="-25000" lang="en-US" sz="1800" u="none" cap="none" strike="noStrike"/>
                        <a:t>2</a:t>
                      </a:r>
                      <a:r>
                        <a:rPr lang="en-US" sz="1800" u="none" cap="none" strike="noStrike"/>
                        <a:t>CrO</a:t>
                      </a:r>
                      <a:r>
                        <a:rPr baseline="-25000" lang="en-US" sz="1800" u="none" cap="none" strike="noStrike"/>
                        <a:t>4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24.0 grams CO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</a:tr>
              <a:tr h="1565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</a:tr>
              <a:tr h="26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50.0 grams KBr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11.0 grams CO</a:t>
                      </a:r>
                      <a:r>
                        <a:rPr baseline="-25000" lang="en-US" sz="1800" u="none" cap="none" strike="noStrike"/>
                        <a:t>2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</a:tr>
              <a:tr h="1304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</a:tr>
              <a:tr h="26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10.0 grams V</a:t>
                      </a:r>
                      <a:r>
                        <a:rPr baseline="-25000" lang="en-US" sz="1800" u="none" cap="none" strike="noStrike"/>
                        <a:t>2</a:t>
                      </a:r>
                      <a:r>
                        <a:rPr lang="en-US" sz="1800" u="none" cap="none" strike="noStrike"/>
                        <a:t>O</a:t>
                      </a:r>
                      <a:r>
                        <a:rPr baseline="-25000" lang="en-US" sz="1800" u="none" cap="none" strike="noStrike"/>
                        <a:t>5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5.08 grams XeF</a:t>
                      </a:r>
                      <a:r>
                        <a:rPr baseline="-25000" lang="en-US" sz="1800" u="none" cap="none" strike="noStrike"/>
                        <a:t>4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</a:tr>
              <a:tr h="1304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5275" marL="65275">
                    <a:solidFill>
                      <a:srgbClr val="E5B8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Given Moles, Calculate Grams</a:t>
            </a:r>
            <a:endParaRPr/>
          </a:p>
        </p:txBody>
      </p:sp>
      <p:sp>
        <p:nvSpPr>
          <p:cNvPr id="185" name="Google Shape;185;p27"/>
          <p:cNvSpPr txBox="1"/>
          <p:nvPr>
            <p:ph idx="1" type="body"/>
          </p:nvPr>
        </p:nvSpPr>
        <p:spPr>
          <a:xfrm>
            <a:off x="457200" y="2743200"/>
            <a:ext cx="8229600" cy="338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When the number of moles is known, it is easy to calculate the given mass by cross multiplication once the molar mass is known.</a:t>
            </a:r>
            <a:endParaRPr/>
          </a:p>
        </p:txBody>
      </p:sp>
      <p:pic>
        <p:nvPicPr>
          <p:cNvPr id="186" name="Google Shape;18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95400"/>
            <a:ext cx="9144000" cy="1064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1" name="Google Shape;191;p28"/>
          <p:cNvGraphicFramePr/>
          <p:nvPr/>
        </p:nvGraphicFramePr>
        <p:xfrm>
          <a:off x="0" y="1752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{05B554F8-3B8E-49F7-91E2-2CC7D5EB8CB7}</a:tableStyleId>
              </a:tblPr>
              <a:tblGrid>
                <a:gridCol w="4267200"/>
                <a:gridCol w="4849100"/>
              </a:tblGrid>
              <a:tr h="333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0.53 moles AlCl</a:t>
                      </a:r>
                      <a:r>
                        <a:rPr baseline="-25000" lang="en-US" sz="2000" u="none" cap="none" strike="noStrike"/>
                        <a:t>3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1.02 moles TeF</a:t>
                      </a:r>
                      <a:r>
                        <a:rPr baseline="-25000" lang="en-US" sz="2000" u="none" cap="none" strike="noStrike"/>
                        <a:t>4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D6E3BC"/>
                    </a:solidFill>
                  </a:tcPr>
                </a:tc>
              </a:tr>
              <a:tr h="2002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D6E3BC"/>
                    </a:solidFill>
                  </a:tcPr>
                </a:tc>
              </a:tr>
              <a:tr h="333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54.0 moles Ba(SCN)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0.20 moles NH</a:t>
                      </a:r>
                      <a:r>
                        <a:rPr baseline="-25000" lang="en-US" sz="2000" u="none" cap="none" strike="noStrike"/>
                        <a:t>4</a:t>
                      </a:r>
                      <a:r>
                        <a:rPr lang="en-US" sz="2000" u="none" cap="none" strike="noStrike"/>
                        <a:t>Cl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D6E3BC"/>
                    </a:solidFill>
                  </a:tcPr>
                </a:tc>
              </a:tr>
              <a:tr h="23362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 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pic>
        <p:nvPicPr>
          <p:cNvPr id="192" name="Google Shape;19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927" y="230688"/>
            <a:ext cx="9144000" cy="1064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Google Shape;197;p29"/>
          <p:cNvGraphicFramePr/>
          <p:nvPr/>
        </p:nvGraphicFramePr>
        <p:xfrm>
          <a:off x="-15240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{05B554F8-3B8E-49F7-91E2-2CC7D5EB8CB7}</a:tableStyleId>
              </a:tblPr>
              <a:tblGrid>
                <a:gridCol w="4383525"/>
                <a:gridCol w="4912875"/>
              </a:tblGrid>
              <a:tr h="27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0.66 moles Fe(OH)</a:t>
                      </a:r>
                      <a:r>
                        <a:rPr baseline="-25000" lang="en-US" sz="1800" u="none" cap="none" strike="noStrike"/>
                        <a:t>3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1.15 moles K</a:t>
                      </a:r>
                      <a:r>
                        <a:rPr baseline="-25000" lang="en-US" sz="1800" u="none" cap="none" strike="noStrike"/>
                        <a:t>2</a:t>
                      </a:r>
                      <a:r>
                        <a:rPr lang="en-US" sz="1800" u="none" cap="none" strike="noStrike"/>
                        <a:t>O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</a:tr>
              <a:tr h="1186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</a:tr>
              <a:tr h="27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0.213 moles SnCrO</a:t>
                      </a:r>
                      <a:r>
                        <a:rPr baseline="-25000" lang="en-US" sz="1800" u="none" cap="none" strike="noStrike"/>
                        <a:t>4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1.35 moles (NH</a:t>
                      </a:r>
                      <a:r>
                        <a:rPr baseline="-25000" lang="en-US" sz="1800" u="none" cap="none" strike="noStrike"/>
                        <a:t>4</a:t>
                      </a:r>
                      <a:r>
                        <a:rPr lang="en-US" sz="1800" u="none" cap="none" strike="noStrike"/>
                        <a:t>)</a:t>
                      </a:r>
                      <a:r>
                        <a:rPr baseline="-25000" lang="en-US" sz="1800" u="none" cap="none" strike="noStrike"/>
                        <a:t>3</a:t>
                      </a:r>
                      <a:r>
                        <a:rPr lang="en-US" sz="1800" u="none" cap="none" strike="noStrike"/>
                        <a:t>PO</a:t>
                      </a:r>
                      <a:r>
                        <a:rPr baseline="-25000" lang="en-US" sz="1800" u="none" cap="none" strike="noStrike"/>
                        <a:t>4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</a:tr>
              <a:tr h="1620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</a:tr>
              <a:tr h="27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4.5 moles NaHSO</a:t>
                      </a:r>
                      <a:r>
                        <a:rPr baseline="-25000" lang="en-US" sz="1800" u="none" cap="none" strike="noStrike"/>
                        <a:t>4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0.003 moles H</a:t>
                      </a:r>
                      <a:r>
                        <a:rPr baseline="-25000" lang="en-US" sz="1800" u="none" cap="none" strike="noStrike"/>
                        <a:t>2</a:t>
                      </a:r>
                      <a:r>
                        <a:rPr lang="en-US" sz="1800" u="none" cap="none" strike="noStrike"/>
                        <a:t>CO</a:t>
                      </a:r>
                      <a:r>
                        <a:rPr baseline="-25000" lang="en-US" sz="1800" u="none" cap="none" strike="noStrike"/>
                        <a:t>3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</a:tr>
              <a:tr h="1350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</a:tr>
              <a:tr h="27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3.3 moles Ca(NO</a:t>
                      </a:r>
                      <a:r>
                        <a:rPr baseline="-25000" lang="en-US" sz="1800" u="none" cap="none" strike="noStrike"/>
                        <a:t>3</a:t>
                      </a:r>
                      <a:r>
                        <a:rPr lang="en-US" sz="1800" u="none" cap="none" strike="noStrike"/>
                        <a:t>)</a:t>
                      </a:r>
                      <a:r>
                        <a:rPr baseline="-25000" lang="en-US" sz="1800" u="none" cap="none" strike="noStrike"/>
                        <a:t>2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0.05 moles Pb(ClO</a:t>
                      </a:r>
                      <a:r>
                        <a:rPr baseline="-25000" lang="en-US" sz="1800" u="none" cap="none" strike="noStrike"/>
                        <a:t>2</a:t>
                      </a:r>
                      <a:r>
                        <a:rPr lang="en-US" sz="1800" u="none" cap="none" strike="noStrike"/>
                        <a:t>)</a:t>
                      </a:r>
                      <a:r>
                        <a:rPr baseline="-25000" lang="en-US" sz="1800" u="none" cap="none" strike="noStrike"/>
                        <a:t>2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</a:tr>
              <a:tr h="1620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 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0625" marL="60625"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Mole-Mole Conversions</a:t>
            </a:r>
            <a:endParaRPr/>
          </a:p>
        </p:txBody>
      </p:sp>
      <p:sp>
        <p:nvSpPr>
          <p:cNvPr id="203" name="Google Shape;203;p3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Often chemists need to predict how much product will form with a given amount of reactants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Alternatively, a chemist might need to know how much of a reactant is needed to make a certain amount of product.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Using the chemical coefficients in the balanced equation, it is easy to calculate moles of anything.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1"/>
          <p:cNvSpPr txBox="1"/>
          <p:nvPr>
            <p:ph type="title"/>
          </p:nvPr>
        </p:nvSpPr>
        <p:spPr>
          <a:xfrm>
            <a:off x="457200" y="685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Given the following reaction: </a:t>
            </a:r>
            <a:br>
              <a:rPr lang="en-US" sz="3959"/>
            </a:br>
            <a:r>
              <a:rPr lang="en-US" sz="3959"/>
              <a:t>2H</a:t>
            </a:r>
            <a:r>
              <a:rPr baseline="-25000" lang="en-US" sz="3959"/>
              <a:t>2</a:t>
            </a:r>
            <a:r>
              <a:rPr lang="en-US" sz="3959"/>
              <a:t> + O</a:t>
            </a:r>
            <a:r>
              <a:rPr baseline="-25000" lang="en-US" sz="3959"/>
              <a:t>2</a:t>
            </a:r>
            <a:r>
              <a:rPr lang="en-US" sz="3959"/>
              <a:t> 🡪 2H</a:t>
            </a:r>
            <a:r>
              <a:rPr baseline="-25000" lang="en-US" sz="3959"/>
              <a:t>2</a:t>
            </a:r>
            <a:r>
              <a:rPr lang="en-US" sz="3959"/>
              <a:t>O</a:t>
            </a:r>
            <a:br>
              <a:rPr lang="en-US" sz="3959"/>
            </a:br>
            <a:r>
              <a:rPr lang="en-US" sz="3959"/>
              <a:t> </a:t>
            </a:r>
            <a:br>
              <a:rPr lang="en-US" sz="3959"/>
            </a:br>
            <a:endParaRPr sz="3959"/>
          </a:p>
        </p:txBody>
      </p:sp>
      <p:sp>
        <p:nvSpPr>
          <p:cNvPr id="209" name="Google Shape;209;p3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How many moles of water are produced when 5.00 moles of oxygen are used?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Set up a simple ratio: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5.00 mol O</a:t>
            </a:r>
            <a:r>
              <a:rPr baseline="-25000" lang="en-US"/>
              <a:t>2</a:t>
            </a:r>
            <a:r>
              <a:rPr lang="en-US"/>
              <a:t>* </a:t>
            </a:r>
            <a:r>
              <a:rPr lang="en-US" u="sng"/>
              <a:t>2 mol H</a:t>
            </a:r>
            <a:r>
              <a:rPr baseline="-25000" lang="en-US" u="sng"/>
              <a:t>2</a:t>
            </a:r>
            <a:r>
              <a:rPr lang="en-US" u="sng"/>
              <a:t>O</a:t>
            </a:r>
            <a:r>
              <a:rPr lang="en-US"/>
              <a:t>   =  10.0 mol H</a:t>
            </a:r>
            <a:r>
              <a:rPr baseline="-25000" lang="en-US"/>
              <a:t>2</a:t>
            </a:r>
            <a:r>
              <a:rPr lang="en-US"/>
              <a:t>O</a:t>
            </a:r>
            <a:endParaRPr u="sng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		      1 mol O</a:t>
            </a:r>
            <a:r>
              <a:rPr baseline="-25000" lang="en-US"/>
              <a:t>2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417945" y="304800"/>
            <a:ext cx="8763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/>
              <a:t>How do we measure the amount of a substance?</a:t>
            </a:r>
            <a:br>
              <a:rPr lang="en-US" sz="3959"/>
            </a:br>
            <a:endParaRPr sz="3959"/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381000" y="1066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Matter is made of different kinds of particles.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We count the number of particles of that substance. </a:t>
            </a: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Since there are a very large number of particles in any substance, we need to define a unit of measure: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1 mole = 6.02 x 10</a:t>
            </a:r>
            <a:r>
              <a:rPr baseline="30000" lang="en-US" sz="2720"/>
              <a:t>23</a:t>
            </a:r>
            <a:r>
              <a:rPr lang="en-US" sz="2720"/>
              <a:t> representative particles of a substance.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That number, which is experimentally determined, is called Avagadro’s number.</a:t>
            </a:r>
            <a:endParaRPr/>
          </a:p>
          <a:p>
            <a:pPr indent="-17018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</p:txBody>
      </p:sp>
      <p:pic>
        <p:nvPicPr>
          <p:cNvPr descr="http://4.bp.blogspot.com/_-E6Wj5g2d6s/TMG4yzj9YRI/AAAAAAAAAF0/WoiRgwOh2v8/s1600/avogadro.jpeg"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62600" y="5230090"/>
            <a:ext cx="1328372" cy="14138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2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2H</a:t>
            </a:r>
            <a:r>
              <a:rPr baseline="-25000" lang="en-US" sz="3959"/>
              <a:t>2</a:t>
            </a:r>
            <a:r>
              <a:rPr lang="en-US" sz="3959"/>
              <a:t> + O</a:t>
            </a:r>
            <a:r>
              <a:rPr baseline="-25000" lang="en-US" sz="3959"/>
              <a:t>2</a:t>
            </a:r>
            <a:r>
              <a:rPr lang="en-US" sz="3959"/>
              <a:t> 🡪 2H</a:t>
            </a:r>
            <a:r>
              <a:rPr baseline="-25000" lang="en-US" sz="3959"/>
              <a:t>2</a:t>
            </a:r>
            <a:r>
              <a:rPr lang="en-US" sz="3959"/>
              <a:t>O</a:t>
            </a:r>
            <a:br>
              <a:rPr lang="en-US" sz="3959"/>
            </a:br>
            <a:endParaRPr sz="3959"/>
          </a:p>
        </p:txBody>
      </p:sp>
      <p:sp>
        <p:nvSpPr>
          <p:cNvPr id="215" name="Google Shape;215;p3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3.00 moles of water are produced, how many moles of oxygen must be consumed?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 Given the data in problem b), how many moles of hydrogen must be used?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"/>
          <p:cNvSpPr txBox="1"/>
          <p:nvPr>
            <p:ph type="title"/>
          </p:nvPr>
        </p:nvSpPr>
        <p:spPr>
          <a:xfrm>
            <a:off x="457200" y="3694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2C</a:t>
            </a:r>
            <a:r>
              <a:rPr baseline="-25000" lang="en-US"/>
              <a:t>2</a:t>
            </a:r>
            <a:r>
              <a:rPr lang="en-US"/>
              <a:t>H</a:t>
            </a:r>
            <a:r>
              <a:rPr baseline="-25000" lang="en-US"/>
              <a:t>6</a:t>
            </a:r>
            <a:r>
              <a:rPr lang="en-US"/>
              <a:t> + 7O</a:t>
            </a:r>
            <a:r>
              <a:rPr baseline="-25000" lang="en-US"/>
              <a:t>2</a:t>
            </a:r>
            <a:r>
              <a:rPr lang="en-US"/>
              <a:t> 🡪 4CO</a:t>
            </a:r>
            <a:r>
              <a:rPr baseline="-25000" lang="en-US"/>
              <a:t>2</a:t>
            </a:r>
            <a:r>
              <a:rPr lang="en-US"/>
              <a:t> + 6H</a:t>
            </a:r>
            <a:r>
              <a:rPr baseline="-25000" lang="en-US"/>
              <a:t>2</a:t>
            </a:r>
            <a:r>
              <a:rPr lang="en-US"/>
              <a:t>O</a:t>
            </a:r>
            <a:endParaRPr/>
          </a:p>
        </p:txBody>
      </p:sp>
      <p:sp>
        <p:nvSpPr>
          <p:cNvPr id="221" name="Google Shape;221;p33"/>
          <p:cNvSpPr txBox="1"/>
          <p:nvPr>
            <p:ph idx="1" type="body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How many moles of water will be produced from the complete combustion of 3.0 moles of ethane?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 How many moles of ethane are needed to produce 6.5 moles of carbon dioxide?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4"/>
          <p:cNvSpPr txBox="1"/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4Al + 3O</a:t>
            </a:r>
            <a:r>
              <a:rPr baseline="-25000" lang="en-US" sz="3959"/>
              <a:t>2­ </a:t>
            </a:r>
            <a:r>
              <a:rPr lang="en-US" sz="3959"/>
              <a:t>🡪 2Al</a:t>
            </a:r>
            <a:r>
              <a:rPr baseline="-25000" lang="en-US" sz="3959"/>
              <a:t>2</a:t>
            </a:r>
            <a:r>
              <a:rPr lang="en-US" sz="3959"/>
              <a:t>O</a:t>
            </a:r>
            <a:r>
              <a:rPr baseline="-25000" lang="en-US" sz="3959"/>
              <a:t>3</a:t>
            </a:r>
            <a:br>
              <a:rPr lang="en-US" sz="3959"/>
            </a:br>
            <a:endParaRPr sz="3959"/>
          </a:p>
        </p:txBody>
      </p:sp>
      <p:sp>
        <p:nvSpPr>
          <p:cNvPr id="227" name="Google Shape;227;p34"/>
          <p:cNvSpPr txBox="1"/>
          <p:nvPr>
            <p:ph idx="1" type="body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What is the minimum number of moles of oxygen gas required to produce 1.00 mol of aluminum oxide?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How many moles of aluminum are needed to produce 4.3 moles of aluminum oxide?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4Al + 3O</a:t>
            </a:r>
            <a:r>
              <a:rPr baseline="-25000" lang="en-US"/>
              <a:t>2­ </a:t>
            </a:r>
            <a:r>
              <a:rPr lang="en-US"/>
              <a:t>🡪 2Al</a:t>
            </a:r>
            <a:r>
              <a:rPr baseline="-25000" lang="en-US"/>
              <a:t>2</a:t>
            </a:r>
            <a:r>
              <a:rPr lang="en-US"/>
              <a:t>O</a:t>
            </a:r>
            <a:r>
              <a:rPr baseline="-25000" lang="en-US"/>
              <a:t>3</a:t>
            </a:r>
            <a:endParaRPr/>
          </a:p>
        </p:txBody>
      </p:sp>
      <p:sp>
        <p:nvSpPr>
          <p:cNvPr id="233" name="Google Shape;233;p3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You need to make 1 kg of aluminum oxide. How much aluminum and oxygen (in grams) do you need?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6"/>
          <p:cNvSpPr txBox="1"/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Ca + 2H</a:t>
            </a:r>
            <a:r>
              <a:rPr baseline="-25000" lang="en-US" sz="3959"/>
              <a:t>2</a:t>
            </a:r>
            <a:r>
              <a:rPr lang="en-US" sz="3959"/>
              <a:t>O 🡪 Ca(OH)</a:t>
            </a:r>
            <a:r>
              <a:rPr baseline="-25000" lang="en-US" sz="3959"/>
              <a:t>2</a:t>
            </a:r>
            <a:r>
              <a:rPr lang="en-US" sz="3959"/>
              <a:t> + H</a:t>
            </a:r>
            <a:r>
              <a:rPr baseline="-25000" lang="en-US" sz="3959"/>
              <a:t>2</a:t>
            </a:r>
            <a:br>
              <a:rPr lang="en-US" sz="3959"/>
            </a:br>
            <a:endParaRPr sz="3959"/>
          </a:p>
        </p:txBody>
      </p:sp>
      <p:sp>
        <p:nvSpPr>
          <p:cNvPr id="239" name="Google Shape;239;p3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how many moles of water are required to react with 3.3 moles of calcium?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how many grams of water are required to react with 3.3 moles of calcium?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7"/>
          <p:cNvSpPr txBox="1"/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Ca + 2H</a:t>
            </a:r>
            <a:r>
              <a:rPr baseline="-25000" lang="en-US" sz="3959"/>
              <a:t>2</a:t>
            </a:r>
            <a:r>
              <a:rPr lang="en-US" sz="3959"/>
              <a:t>O 🡪 Ca(OH)</a:t>
            </a:r>
            <a:r>
              <a:rPr baseline="-25000" lang="en-US" sz="3959"/>
              <a:t>2</a:t>
            </a:r>
            <a:r>
              <a:rPr lang="en-US" sz="3959"/>
              <a:t> + H</a:t>
            </a:r>
            <a:r>
              <a:rPr baseline="-25000" lang="en-US" sz="3959"/>
              <a:t>2</a:t>
            </a:r>
            <a:br>
              <a:rPr lang="en-US" sz="3959"/>
            </a:br>
            <a:endParaRPr sz="3959"/>
          </a:p>
        </p:txBody>
      </p:sp>
      <p:sp>
        <p:nvSpPr>
          <p:cNvPr id="245" name="Google Shape;245;p37"/>
          <p:cNvSpPr txBox="1"/>
          <p:nvPr>
            <p:ph idx="1" type="body"/>
          </p:nvPr>
        </p:nvSpPr>
        <p:spPr>
          <a:xfrm>
            <a:off x="533400" y="11430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How much hydrogen (in moles, and grams) is produced when 20 grams of calcium are placed in a beaker of water?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Moles Work for Any Type of Bonding</a:t>
            </a:r>
            <a:endParaRPr sz="3959"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304800" y="1600200"/>
            <a:ext cx="8610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There are various types of arrangements that atoms can take: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Individual atoms </a:t>
            </a:r>
            <a:r>
              <a:rPr lang="en-US"/>
              <a:t>(metallic bonding, noble gases)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Formula units </a:t>
            </a:r>
            <a:r>
              <a:rPr lang="en-US"/>
              <a:t>or </a:t>
            </a:r>
            <a:r>
              <a:rPr b="1" lang="en-US"/>
              <a:t>ions</a:t>
            </a:r>
            <a:r>
              <a:rPr lang="en-US"/>
              <a:t> (ionic bonding)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Molecules</a:t>
            </a:r>
            <a:r>
              <a:rPr lang="en-US"/>
              <a:t> (covalent bonding)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152400" y="304800"/>
            <a:ext cx="8839200" cy="5821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 mole of any atom has 6.02 x 10</a:t>
            </a:r>
            <a:r>
              <a:rPr baseline="30000" lang="en-US" sz="2800"/>
              <a:t>23</a:t>
            </a:r>
            <a:r>
              <a:rPr lang="en-US" sz="2800"/>
              <a:t>  atoms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 mole of any molecule has 6.02 x 10</a:t>
            </a:r>
            <a:r>
              <a:rPr baseline="30000" lang="en-US" sz="2800"/>
              <a:t>23</a:t>
            </a:r>
            <a:r>
              <a:rPr lang="en-US" sz="2800"/>
              <a:t> molecules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 mole of any formula unit has 6.02 x 10</a:t>
            </a:r>
            <a:r>
              <a:rPr baseline="30000" lang="en-US" sz="2800"/>
              <a:t>23</a:t>
            </a:r>
            <a:r>
              <a:rPr lang="en-US" sz="2800"/>
              <a:t> formula units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 mole of oranges has 6.02 x 10</a:t>
            </a:r>
            <a:r>
              <a:rPr baseline="30000" lang="en-US" sz="2800"/>
              <a:t>23</a:t>
            </a:r>
            <a:r>
              <a:rPr lang="en-US" sz="2800"/>
              <a:t> oranges, etc.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457200" y="274638"/>
            <a:ext cx="8229600" cy="1858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Here is how the International Union of Pure and Applied Chemistry (IUPAC) defines "mole:" </a:t>
            </a:r>
            <a:br>
              <a:rPr lang="en-US" sz="3959"/>
            </a:br>
            <a:endParaRPr sz="3959"/>
          </a:p>
        </p:txBody>
      </p:sp>
      <p:sp>
        <p:nvSpPr>
          <p:cNvPr id="115" name="Google Shape;115;p17"/>
          <p:cNvSpPr txBox="1"/>
          <p:nvPr>
            <p:ph idx="1" type="body"/>
          </p:nvPr>
        </p:nvSpPr>
        <p:spPr>
          <a:xfrm>
            <a:off x="457200" y="2286000"/>
            <a:ext cx="8229600" cy="3840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mole is the amount of substance of a system that contains as many elementary entities as there are atoms in 0.012 kilogram of carbon-12. When the mole is used, the elementary entities must be specified and may be atoms, molecules, ions, electrons, other particles, or specified groups of such particles.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Working with any masses of chemicals</a:t>
            </a:r>
            <a:endParaRPr sz="3959"/>
          </a:p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In the laboratory, chemists may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Need a certain amount of a reagent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Isolate a product in chemical reaction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Predict how much product will be produced for the amounts of reactants used.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0" lvl="0" marL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For all cases, chemists need to calculate the number of atoms, molecules and/or formula units that are involved.</a:t>
            </a:r>
            <a:endParaRPr sz="29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type="title"/>
          </p:nvPr>
        </p:nvSpPr>
        <p:spPr>
          <a:xfrm>
            <a:off x="457200" y="2770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Molar Mass (Gram Atomic Mass)</a:t>
            </a:r>
            <a:endParaRPr/>
          </a:p>
        </p:txBody>
      </p:sp>
      <p:sp>
        <p:nvSpPr>
          <p:cNvPr id="127" name="Google Shape;127;p19"/>
          <p:cNvSpPr txBox="1"/>
          <p:nvPr>
            <p:ph idx="1" type="body"/>
          </p:nvPr>
        </p:nvSpPr>
        <p:spPr>
          <a:xfrm>
            <a:off x="457200" y="1143000"/>
            <a:ext cx="8458200" cy="4983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IUPAC definition of the mole aligns the measure of “entities” with the relative masses of the elements.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For example: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one mole of carbon = 12.011 g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12.011 g of carbon contains 6.02 x 10</a:t>
            </a:r>
            <a:r>
              <a:rPr baseline="30000" lang="en-US"/>
              <a:t>23</a:t>
            </a:r>
            <a:r>
              <a:rPr lang="en-US"/>
              <a:t>  atoms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This is called the molar mass (gram </a:t>
            </a:r>
            <a:r>
              <a:rPr b="1" lang="en-US"/>
              <a:t>atomic</a:t>
            </a:r>
            <a:r>
              <a:rPr lang="en-US"/>
              <a:t> mass) of carbon.</a:t>
            </a:r>
            <a:endParaRPr/>
          </a:p>
        </p:txBody>
      </p:sp>
      <p:pic>
        <p:nvPicPr>
          <p:cNvPr id="128" name="Google Shape;12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0" y="2286000"/>
            <a:ext cx="2600325" cy="14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Molar Mass (Gram Molecular Mass)</a:t>
            </a:r>
            <a:endParaRPr sz="3959"/>
          </a:p>
        </p:txBody>
      </p:sp>
      <p:sp>
        <p:nvSpPr>
          <p:cNvPr id="134" name="Google Shape;134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For covalent compounds, you simply add the gram atomic masses of the individual elements to get a mole (6.02 x 10</a:t>
            </a:r>
            <a:r>
              <a:rPr baseline="30000" lang="en-US"/>
              <a:t>23</a:t>
            </a:r>
            <a:r>
              <a:rPr lang="en-US"/>
              <a:t> molecules)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For methane (CH</a:t>
            </a:r>
            <a:r>
              <a:rPr baseline="-25000" lang="en-US"/>
              <a:t>4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endParaRPr/>
          </a:p>
        </p:txBody>
      </p:sp>
      <p:pic>
        <p:nvPicPr>
          <p:cNvPr id="135" name="Google Shape;13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403860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43400" y="4079009"/>
            <a:ext cx="820882" cy="82088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0"/>
          <p:cNvSpPr txBox="1"/>
          <p:nvPr/>
        </p:nvSpPr>
        <p:spPr>
          <a:xfrm>
            <a:off x="3280288" y="4201103"/>
            <a:ext cx="106311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    4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1643927" y="5421822"/>
            <a:ext cx="704071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12.0111           +        4(1.00794)            =            16.0429 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0"/>
          <p:cNvSpPr txBox="1"/>
          <p:nvPr/>
        </p:nvSpPr>
        <p:spPr>
          <a:xfrm>
            <a:off x="7239000" y="5943600"/>
            <a:ext cx="1524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Molar mass of methane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Molar Mass (Gram Formula Mass)</a:t>
            </a:r>
            <a:endParaRPr/>
          </a:p>
        </p:txBody>
      </p:sp>
      <p:sp>
        <p:nvSpPr>
          <p:cNvPr id="145" name="Google Shape;145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mole of an ionic compound is calculated like covalent molecules.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For calcium chloride (CaCl</a:t>
            </a:r>
            <a:r>
              <a:rPr baseline="-25000" lang="en-US"/>
              <a:t>2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endParaRPr/>
          </a:p>
        </p:txBody>
      </p:sp>
      <p:pic>
        <p:nvPicPr>
          <p:cNvPr id="146" name="Google Shape;14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3704215"/>
            <a:ext cx="1028700" cy="1013572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1"/>
          <p:cNvSpPr txBox="1"/>
          <p:nvPr/>
        </p:nvSpPr>
        <p:spPr>
          <a:xfrm>
            <a:off x="2789637" y="3918613"/>
            <a:ext cx="122501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     2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oogle Shape;14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07725" y="3704216"/>
            <a:ext cx="964325" cy="97893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1"/>
          <p:cNvSpPr txBox="1"/>
          <p:nvPr/>
        </p:nvSpPr>
        <p:spPr>
          <a:xfrm>
            <a:off x="1371600" y="5105400"/>
            <a:ext cx="727955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40.08      +      2(35.453)  =   110.986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	molar mass of CaCl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